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3.jpeg" ContentType="image/jpeg"/>
  <Override PartName="/ppt/media/image2.png" ContentType="image/png"/>
  <Override PartName="/ppt/media/image4.jpeg" ContentType="image/jpeg"/>
  <Override PartName="/ppt/media/image5.gif" ContentType="image/gif"/>
  <Override PartName="/ppt/media/image6.gif" ContentType="image/gif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
</Relationships>
</file>

<file path=ppt/media/image1.png>
</file>

<file path=ppt/media/image2.png>
</file>

<file path=ppt/media/image3.jpeg>
</file>

<file path=ppt/media/image4.jpeg>
</file>

<file path=ppt/media/image5.gif>
</file>

<file path=ppt/media/image6.gif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</a:t>
            </a:r>
            <a:r>
              <a:rPr b="0" lang="en-US" sz="4400" spc="-1" strike="noStrike">
                <a:latin typeface="Arial"/>
              </a:rPr>
              <a:t>ck </a:t>
            </a:r>
            <a:r>
              <a:rPr b="0" lang="en-US" sz="4400" spc="-1" strike="noStrike">
                <a:latin typeface="Arial"/>
              </a:rPr>
              <a:t>to </a:t>
            </a:r>
            <a:r>
              <a:rPr b="0" lang="en-US" sz="4400" spc="-1" strike="noStrike">
                <a:latin typeface="Arial"/>
              </a:rPr>
              <a:t>edi</a:t>
            </a:r>
            <a:r>
              <a:rPr b="0" lang="en-US" sz="4400" spc="-1" strike="noStrike">
                <a:latin typeface="Arial"/>
              </a:rPr>
              <a:t>t </a:t>
            </a:r>
            <a:r>
              <a:rPr b="0" lang="en-US" sz="4400" spc="-1" strike="noStrike">
                <a:latin typeface="Arial"/>
              </a:rPr>
              <a:t>the </a:t>
            </a:r>
            <a:r>
              <a:rPr b="0" lang="en-US" sz="4400" spc="-1" strike="noStrike">
                <a:latin typeface="Arial"/>
              </a:rPr>
              <a:t>title </a:t>
            </a:r>
            <a:r>
              <a:rPr b="0" lang="en-US" sz="4400" spc="-1" strike="noStrike">
                <a:latin typeface="Arial"/>
              </a:rPr>
              <a:t>tex</a:t>
            </a:r>
            <a:r>
              <a:rPr b="0" lang="en-US" sz="4400" spc="-1" strike="noStrike">
                <a:latin typeface="Arial"/>
              </a:rPr>
              <a:t>t </a:t>
            </a:r>
            <a:r>
              <a:rPr b="0" lang="en-US" sz="4400" spc="-1" strike="noStrike">
                <a:latin typeface="Arial"/>
              </a:rPr>
              <a:t>for</a:t>
            </a:r>
            <a:r>
              <a:rPr b="0" lang="en-US" sz="4400" spc="-1" strike="noStrike">
                <a:latin typeface="Arial"/>
              </a:rPr>
              <a:t>ma</a:t>
            </a:r>
            <a:r>
              <a:rPr b="0" lang="en-US" sz="4400" spc="-1" strike="noStrike">
                <a:latin typeface="Arial"/>
              </a:rPr>
              <a:t>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0B59AA79-E7A5-4869-A113-2C68F5290AB6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gif"/><Relationship Id="rId2" Type="http://schemas.openxmlformats.org/officeDocument/2006/relationships/image" Target="../media/image6.gif"/><Relationship Id="rId3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FR</a:t>
            </a:r>
            <a:r>
              <a:rPr b="0" lang="en-US" sz="4400" spc="-1" strike="noStrike">
                <a:latin typeface="Arial"/>
              </a:rPr>
              <a:t>EE </a:t>
            </a:r>
            <a:r>
              <a:rPr b="0" lang="en-US" sz="4400" spc="-1" strike="noStrike">
                <a:latin typeface="Arial"/>
              </a:rPr>
              <a:t>SU</a:t>
            </a:r>
            <a:r>
              <a:rPr b="0" lang="en-US" sz="4400" spc="-1" strike="noStrike">
                <a:latin typeface="Arial"/>
              </a:rPr>
              <a:t>RF</a:t>
            </a:r>
            <a:r>
              <a:rPr b="0" lang="en-US" sz="4400" spc="-1" strike="noStrike">
                <a:latin typeface="Arial"/>
              </a:rPr>
              <a:t>AC</a:t>
            </a:r>
            <a:r>
              <a:rPr b="0" lang="en-US" sz="4400" spc="-1" strike="noStrike">
                <a:latin typeface="Arial"/>
              </a:rPr>
              <a:t>E &amp; </a:t>
            </a:r>
            <a:r>
              <a:rPr b="0" lang="en-US" sz="4400" spc="-1" strike="noStrike">
                <a:latin typeface="Arial"/>
              </a:rPr>
              <a:t>MU</a:t>
            </a:r>
            <a:r>
              <a:rPr b="0" lang="en-US" sz="4400" spc="-1" strike="noStrike">
                <a:latin typeface="Arial"/>
              </a:rPr>
              <a:t>LTI</a:t>
            </a:r>
            <a:r>
              <a:rPr b="0" lang="en-US" sz="4400" spc="-1" strike="noStrike">
                <a:latin typeface="Arial"/>
              </a:rPr>
              <a:t>PL</a:t>
            </a:r>
            <a:r>
              <a:rPr b="0" lang="en-US" sz="4400" spc="-1" strike="noStrike">
                <a:latin typeface="Arial"/>
              </a:rPr>
              <a:t>ES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2" name="TextShape 2"/>
          <p:cNvSpPr txBox="1"/>
          <p:nvPr/>
        </p:nvSpPr>
        <p:spPr>
          <a:xfrm>
            <a:off x="504000" y="1326600"/>
            <a:ext cx="9071640" cy="1050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200" spc="-1" strike="noStrike">
                <a:latin typeface="Arial"/>
              </a:rPr>
              <a:t>DE</a:t>
            </a:r>
            <a:r>
              <a:rPr b="0" lang="en-US" sz="3200" spc="-1" strike="noStrike">
                <a:latin typeface="Arial"/>
              </a:rPr>
              <a:t>MO</a:t>
            </a:r>
            <a:r>
              <a:rPr b="0" lang="en-US" sz="3200" spc="-1" strike="noStrike">
                <a:latin typeface="Arial"/>
              </a:rPr>
              <a:t>S: $</a:t>
            </a:r>
            <a:r>
              <a:rPr b="0" lang="en-US" sz="3200" spc="-1" strike="noStrike">
                <a:latin typeface="Arial"/>
              </a:rPr>
              <a:t>{RO</a:t>
            </a:r>
            <a:r>
              <a:rPr b="0" lang="en-US" sz="3200" spc="-1" strike="noStrike">
                <a:latin typeface="Arial"/>
              </a:rPr>
              <a:t>OT}</a:t>
            </a:r>
            <a:r>
              <a:rPr b="0" lang="en-US" sz="3200" spc="-1" strike="noStrike">
                <a:latin typeface="Arial"/>
              </a:rPr>
              <a:t>/de</a:t>
            </a:r>
            <a:r>
              <a:rPr b="0" lang="en-US" sz="3200" spc="-1" strike="noStrike">
                <a:latin typeface="Arial"/>
              </a:rPr>
              <a:t>mo</a:t>
            </a:r>
            <a:r>
              <a:rPr b="0" lang="en-US" sz="3200" spc="-1" strike="noStrike">
                <a:latin typeface="Arial"/>
              </a:rPr>
              <a:t>s/m</a:t>
            </a:r>
            <a:r>
              <a:rPr b="0" lang="en-US" sz="3200" spc="-1" strike="noStrike">
                <a:latin typeface="Arial"/>
              </a:rPr>
              <a:t>ulti</a:t>
            </a:r>
            <a:r>
              <a:rPr b="0" lang="en-US" sz="3200" spc="-1" strike="noStrike">
                <a:latin typeface="Arial"/>
              </a:rPr>
              <a:t>ple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rcRect l="0" t="3038" r="0" b="43738"/>
          <a:stretch/>
        </p:blipFill>
        <p:spPr>
          <a:xfrm>
            <a:off x="360" y="2560320"/>
            <a:ext cx="10079640" cy="3017160"/>
          </a:xfrm>
          <a:prstGeom prst="rect">
            <a:avLst/>
          </a:prstGeom>
          <a:ln>
            <a:noFill/>
          </a:ln>
        </p:spPr>
      </p:pic>
      <p:sp>
        <p:nvSpPr>
          <p:cNvPr id="44" name="CustomShape 3"/>
          <p:cNvSpPr/>
          <p:nvPr/>
        </p:nvSpPr>
        <p:spPr>
          <a:xfrm>
            <a:off x="4297680" y="3291840"/>
            <a:ext cx="1737360" cy="54864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Cut direct wave?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5" name="Line 4"/>
          <p:cNvSpPr/>
          <p:nvPr/>
        </p:nvSpPr>
        <p:spPr>
          <a:xfrm>
            <a:off x="5212080" y="3840480"/>
            <a:ext cx="1920240" cy="1371600"/>
          </a:xfrm>
          <a:prstGeom prst="line">
            <a:avLst/>
          </a:prstGeom>
          <a:ln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Line 5"/>
          <p:cNvSpPr/>
          <p:nvPr/>
        </p:nvSpPr>
        <p:spPr>
          <a:xfrm>
            <a:off x="5212080" y="3840480"/>
            <a:ext cx="1920240" cy="1371600"/>
          </a:xfrm>
          <a:prstGeom prst="line">
            <a:avLst/>
          </a:prstGeom>
          <a:ln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6"/>
          <p:cNvSpPr/>
          <p:nvPr/>
        </p:nvSpPr>
        <p:spPr>
          <a:xfrm>
            <a:off x="6492240" y="3291840"/>
            <a:ext cx="1920240" cy="548640"/>
          </a:xfrm>
          <a:prstGeom prst="rect">
            <a:avLst/>
          </a:prstGeom>
          <a:solidFill>
            <a:srgbClr val="ff8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Use free surface?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" name="Line 7"/>
          <p:cNvSpPr/>
          <p:nvPr/>
        </p:nvSpPr>
        <p:spPr>
          <a:xfrm>
            <a:off x="7498080" y="3840480"/>
            <a:ext cx="182880" cy="1280160"/>
          </a:xfrm>
          <a:prstGeom prst="line">
            <a:avLst/>
          </a:prstGeom>
          <a:ln>
            <a:solidFill>
              <a:srgbClr val="ff8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8"/>
          <p:cNvSpPr/>
          <p:nvPr/>
        </p:nvSpPr>
        <p:spPr>
          <a:xfrm>
            <a:off x="6492240" y="3291840"/>
            <a:ext cx="1920240" cy="548640"/>
          </a:xfrm>
          <a:prstGeom prst="rect">
            <a:avLst/>
          </a:prstGeom>
          <a:solidFill>
            <a:srgbClr val="ff8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Use free surface?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CustomShape 9"/>
          <p:cNvSpPr/>
          <p:nvPr/>
        </p:nvSpPr>
        <p:spPr>
          <a:xfrm>
            <a:off x="8046720" y="3931920"/>
            <a:ext cx="1920240" cy="548640"/>
          </a:xfrm>
          <a:prstGeom prst="rect">
            <a:avLst/>
          </a:prstGeom>
          <a:solidFill>
            <a:srgbClr val="ff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Output snap?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" name="Line 10"/>
          <p:cNvSpPr/>
          <p:nvPr/>
        </p:nvSpPr>
        <p:spPr>
          <a:xfrm flipH="1">
            <a:off x="8138160" y="4480560"/>
            <a:ext cx="1005840" cy="640080"/>
          </a:xfrm>
          <a:prstGeom prst="line">
            <a:avLst/>
          </a:prstGeom>
          <a:ln>
            <a:solidFill>
              <a:srgbClr val="ff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Example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3" name="TextShape 2"/>
          <p:cNvSpPr txBox="1"/>
          <p:nvPr/>
        </p:nvSpPr>
        <p:spPr>
          <a:xfrm>
            <a:off x="548640" y="1828800"/>
            <a:ext cx="3108960" cy="1554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400" spc="-1" strike="noStrike">
                <a:latin typeface="Arial"/>
              </a:rPr>
              <a:t>sfsuread &lt; vp.su endian=0 | sfput d1=10 d2=10 label1="Depth" label2="Distance" unit1="m" unit2="m" title="model" | sfgrey color=j &gt; model.vpl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3749040" y="1167840"/>
            <a:ext cx="5888160" cy="4410000"/>
          </a:xfrm>
          <a:prstGeom prst="rect">
            <a:avLst/>
          </a:prstGeom>
          <a:ln>
            <a:noFill/>
          </a:ln>
        </p:spPr>
      </p:pic>
      <p:sp>
        <p:nvSpPr>
          <p:cNvPr id="55" name="CustomShape 3"/>
          <p:cNvSpPr/>
          <p:nvPr/>
        </p:nvSpPr>
        <p:spPr>
          <a:xfrm>
            <a:off x="7076880" y="2413440"/>
            <a:ext cx="2011680" cy="36576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1400m/s, 1010m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6" name="CustomShape 4"/>
          <p:cNvSpPr/>
          <p:nvPr/>
        </p:nvSpPr>
        <p:spPr>
          <a:xfrm>
            <a:off x="7076880" y="3510720"/>
            <a:ext cx="2011680" cy="36576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2000m/s, 1000m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" name="CustomShape 5"/>
          <p:cNvSpPr/>
          <p:nvPr/>
        </p:nvSpPr>
        <p:spPr>
          <a:xfrm>
            <a:off x="7076880" y="4608000"/>
            <a:ext cx="2011680" cy="36576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2500m/s, 1000m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8" name="CustomShape 6"/>
          <p:cNvSpPr/>
          <p:nvPr/>
        </p:nvSpPr>
        <p:spPr>
          <a:xfrm>
            <a:off x="6766560" y="2011680"/>
            <a:ext cx="274320" cy="274320"/>
          </a:xfrm>
          <a:custGeom>
            <a:avLst/>
            <a:gdLst/>
            <a:ahLst/>
            <a:rect l="l" t="t" r="r" b="b"/>
            <a:pathLst>
              <a:path w="780" h="907">
                <a:moveTo>
                  <a:pt x="390" y="0"/>
                </a:moveTo>
                <a:lnTo>
                  <a:pt x="492" y="276"/>
                </a:lnTo>
                <a:lnTo>
                  <a:pt x="780" y="228"/>
                </a:lnTo>
                <a:lnTo>
                  <a:pt x="594" y="457"/>
                </a:lnTo>
                <a:lnTo>
                  <a:pt x="780" y="679"/>
                </a:lnTo>
                <a:lnTo>
                  <a:pt x="492" y="631"/>
                </a:lnTo>
                <a:lnTo>
                  <a:pt x="390" y="907"/>
                </a:lnTo>
                <a:lnTo>
                  <a:pt x="288" y="631"/>
                </a:lnTo>
                <a:lnTo>
                  <a:pt x="0" y="679"/>
                </a:lnTo>
                <a:lnTo>
                  <a:pt x="186" y="457"/>
                </a:lnTo>
                <a:lnTo>
                  <a:pt x="0" y="228"/>
                </a:lnTo>
                <a:lnTo>
                  <a:pt x="288" y="276"/>
                </a:lnTo>
                <a:lnTo>
                  <a:pt x="390" y="0"/>
                </a:lnTo>
                <a:close/>
              </a:path>
            </a:pathLst>
          </a:custGeom>
          <a:solidFill>
            <a:srgbClr val="bf0041"/>
          </a:solidFill>
          <a:ln>
            <a:solidFill>
              <a:srgbClr val="ff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CustomShape 7"/>
          <p:cNvSpPr/>
          <p:nvPr/>
        </p:nvSpPr>
        <p:spPr>
          <a:xfrm>
            <a:off x="7132320" y="527760"/>
            <a:ext cx="3017520" cy="6400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Source: sx=1510, sz=200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Line 8"/>
          <p:cNvSpPr/>
          <p:nvPr/>
        </p:nvSpPr>
        <p:spPr>
          <a:xfrm flipH="1">
            <a:off x="7132320" y="1172520"/>
            <a:ext cx="1554480" cy="839160"/>
          </a:xfrm>
          <a:prstGeom prst="line">
            <a:avLst/>
          </a:prstGeom>
          <a:ln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Example</a:t>
            </a:r>
            <a:endParaRPr b="0" lang="en-US" sz="4400" spc="-1" strike="noStrike">
              <a:latin typeface="Arial"/>
            </a:endParaRPr>
          </a:p>
        </p:txBody>
      </p:sp>
      <p:grpSp>
        <p:nvGrpSpPr>
          <p:cNvPr id="62" name="Group 2"/>
          <p:cNvGrpSpPr/>
          <p:nvPr/>
        </p:nvGrpSpPr>
        <p:grpSpPr>
          <a:xfrm>
            <a:off x="239400" y="1098000"/>
            <a:ext cx="9601200" cy="4572000"/>
            <a:chOff x="239400" y="1098000"/>
            <a:chExt cx="9601200" cy="4572000"/>
          </a:xfrm>
        </p:grpSpPr>
        <p:pic>
          <p:nvPicPr>
            <p:cNvPr id="63" name="" descr=""/>
            <p:cNvPicPr/>
            <p:nvPr/>
          </p:nvPicPr>
          <p:blipFill>
            <a:blip r:embed="rId1"/>
            <a:stretch/>
          </p:blipFill>
          <p:spPr>
            <a:xfrm>
              <a:off x="239400" y="1098000"/>
              <a:ext cx="4572000" cy="45720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4" name="" descr=""/>
            <p:cNvPicPr/>
            <p:nvPr/>
          </p:nvPicPr>
          <p:blipFill>
            <a:blip r:embed="rId2"/>
            <a:stretch/>
          </p:blipFill>
          <p:spPr>
            <a:xfrm>
              <a:off x="5268600" y="1098000"/>
              <a:ext cx="4572000" cy="45720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65" name="TextShape 3"/>
          <p:cNvSpPr txBox="1"/>
          <p:nvPr/>
        </p:nvSpPr>
        <p:spPr>
          <a:xfrm>
            <a:off x="4480560" y="1299600"/>
            <a:ext cx="1372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Direct wave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TextShape 4"/>
          <p:cNvSpPr txBox="1"/>
          <p:nvPr/>
        </p:nvSpPr>
        <p:spPr>
          <a:xfrm>
            <a:off x="4511520" y="2926080"/>
            <a:ext cx="115776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Normal 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reflective 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wave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7" name="Line 5"/>
          <p:cNvSpPr/>
          <p:nvPr/>
        </p:nvSpPr>
        <p:spPr>
          <a:xfrm flipH="1">
            <a:off x="4023360" y="1645920"/>
            <a:ext cx="788040" cy="548640"/>
          </a:xfrm>
          <a:prstGeom prst="line">
            <a:avLst/>
          </a:prstGeom>
          <a:ln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Line 6"/>
          <p:cNvSpPr/>
          <p:nvPr/>
        </p:nvSpPr>
        <p:spPr>
          <a:xfrm>
            <a:off x="5669280" y="1737360"/>
            <a:ext cx="914400" cy="548640"/>
          </a:xfrm>
          <a:prstGeom prst="line">
            <a:avLst/>
          </a:prstGeom>
          <a:ln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Line 7"/>
          <p:cNvSpPr/>
          <p:nvPr/>
        </p:nvSpPr>
        <p:spPr>
          <a:xfrm flipH="1" flipV="1">
            <a:off x="4206240" y="3017520"/>
            <a:ext cx="305280" cy="91440"/>
          </a:xfrm>
          <a:prstGeom prst="line">
            <a:avLst/>
          </a:prstGeom>
          <a:ln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Line 8"/>
          <p:cNvSpPr/>
          <p:nvPr/>
        </p:nvSpPr>
        <p:spPr>
          <a:xfrm flipV="1">
            <a:off x="5486400" y="3017520"/>
            <a:ext cx="822960" cy="182880"/>
          </a:xfrm>
          <a:prstGeom prst="line">
            <a:avLst/>
          </a:prstGeom>
          <a:ln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Line 9"/>
          <p:cNvSpPr/>
          <p:nvPr/>
        </p:nvSpPr>
        <p:spPr>
          <a:xfrm flipH="1">
            <a:off x="4297680" y="3474720"/>
            <a:ext cx="213840" cy="182880"/>
          </a:xfrm>
          <a:prstGeom prst="line">
            <a:avLst/>
          </a:prstGeom>
          <a:ln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Line 10"/>
          <p:cNvSpPr/>
          <p:nvPr/>
        </p:nvSpPr>
        <p:spPr>
          <a:xfrm>
            <a:off x="5577840" y="3474720"/>
            <a:ext cx="640080" cy="182880"/>
          </a:xfrm>
          <a:prstGeom prst="line">
            <a:avLst/>
          </a:prstGeom>
          <a:ln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TextShape 11"/>
          <p:cNvSpPr txBox="1"/>
          <p:nvPr/>
        </p:nvSpPr>
        <p:spPr>
          <a:xfrm>
            <a:off x="4572000" y="4079520"/>
            <a:ext cx="115776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Multiples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4" name="Line 12"/>
          <p:cNvSpPr/>
          <p:nvPr/>
        </p:nvSpPr>
        <p:spPr>
          <a:xfrm flipV="1">
            <a:off x="5577840" y="4206240"/>
            <a:ext cx="914400" cy="91440"/>
          </a:xfrm>
          <a:prstGeom prst="line">
            <a:avLst/>
          </a:prstGeom>
          <a:ln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TextShape 13"/>
          <p:cNvSpPr txBox="1"/>
          <p:nvPr/>
        </p:nvSpPr>
        <p:spPr>
          <a:xfrm>
            <a:off x="7620480" y="365760"/>
            <a:ext cx="115776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Ghost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Line 14"/>
          <p:cNvSpPr/>
          <p:nvPr/>
        </p:nvSpPr>
        <p:spPr>
          <a:xfrm flipH="1">
            <a:off x="7863840" y="731520"/>
            <a:ext cx="182880" cy="1280160"/>
          </a:xfrm>
          <a:prstGeom prst="line">
            <a:avLst/>
          </a:prstGeom>
          <a:ln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Example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4802400" y="-215640"/>
            <a:ext cx="7559280" cy="5669640"/>
          </a:xfrm>
          <a:prstGeom prst="rect">
            <a:avLst/>
          </a:prstGeom>
          <a:ln>
            <a:noFill/>
          </a:ln>
        </p:spPr>
      </p:pic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-1198440" y="1327320"/>
            <a:ext cx="7559280" cy="5669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2021-10-01T11:12:10Z</dcterms:created>
  <dc:creator/>
  <dc:description/>
  <dc:language>en-US</dc:language>
  <cp:lastModifiedBy/>
  <dcterms:modified xsi:type="dcterms:W3CDTF">2021-10-01T11:15:19Z</dcterms:modified>
  <cp:revision>2</cp:revision>
  <dc:subject/>
  <dc:title/>
</cp:coreProperties>
</file>